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10.jpg" ContentType="image/jpeg"/>
  <Override PartName="/ppt/notesSlides/notesSlide3.xml" ContentType="application/vnd.openxmlformats-officedocument.presentationml.notesSlide+xml"/>
  <Override PartName="/ppt/media/image13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614" r:id="rId3"/>
    <p:sldId id="618" r:id="rId4"/>
    <p:sldId id="619" r:id="rId5"/>
    <p:sldId id="620" r:id="rId6"/>
    <p:sldId id="617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5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faultuser" initials="JiM" lastIdx="3" clrIdx="0"/>
  <p:cmAuthor id="1" name="JFM" initials="JFM" lastIdx="1" clrIdx="1"/>
  <p:cmAuthor id="2" name="Ferrarese, Robert (FAA)" initials="FR(" lastIdx="4" clrIdx="2">
    <p:extLst>
      <p:ext uri="{19B8F6BF-5375-455C-9EA6-DF929625EA0E}">
        <p15:presenceInfo xmlns:p15="http://schemas.microsoft.com/office/powerpoint/2012/main" userId="S-1-5-21-3215564045-1863808890-1157122868-1954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3740" autoAdjust="0"/>
    <p:restoredTop sz="79755" autoAdjust="0"/>
  </p:normalViewPr>
  <p:slideViewPr>
    <p:cSldViewPr>
      <p:cViewPr>
        <p:scale>
          <a:sx n="100" d="100"/>
          <a:sy n="100" d="100"/>
        </p:scale>
        <p:origin x="15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0" d="100"/>
          <a:sy n="110" d="100"/>
        </p:scale>
        <p:origin x="2574" y="8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3D064E80-94B0-4E16-B522-F079472C9A59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7B34EBB9-F151-45F1-849F-2BB66B6C0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3A7A80AD-4B2C-4EFA-8FB5-5B0C75D0945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93219563-6013-417D-9279-1CA698ABB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9563-6013-417D-9279-1CA698ABB8B1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0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36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16090" indent="-275418" defTabSz="931836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01677" indent="-220335" defTabSz="931836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542348" indent="-220335" defTabSz="931836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1983019" indent="-220335" defTabSz="931836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423689" indent="-220335" defTabSz="93183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864360" indent="-220335" defTabSz="93183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305031" indent="-220335" defTabSz="93183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745701" indent="-220335" defTabSz="93183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51D4AC-D7CF-4950-BC10-D91A9688C7CF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Can companies</a:t>
            </a:r>
            <a:r>
              <a:rPr lang="en-US" altLang="en-US" b="0" baseline="0" dirty="0" smtClean="0">
                <a:latin typeface="Times New Roman" pitchFamily="18" charset="0"/>
              </a:rPr>
              <a:t> vs. governments </a:t>
            </a:r>
            <a:r>
              <a:rPr lang="en-US" altLang="en-US" b="0" baseline="0" smtClean="0">
                <a:latin typeface="Times New Roman" pitchFamily="18" charset="0"/>
              </a:rPr>
              <a:t>be enablers?</a:t>
            </a:r>
            <a:endParaRPr lang="en-US" altLang="en-US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2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9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29736" indent="-280667" defTabSz="94959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2671" indent="-224535" defTabSz="94959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71739" indent="-224535" defTabSz="94959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20807" indent="-224535" defTabSz="94959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69876" indent="-224535" defTabSz="9495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18944" indent="-224535" defTabSz="9495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68012" indent="-224535" defTabSz="9495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17080" indent="-224535" defTabSz="9495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51D4AC-D7CF-4950-BC10-D91A9688C7CF}" type="slidenum">
              <a:rPr lang="en-US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3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2" b="4255"/>
          <a:stretch/>
        </p:blipFill>
        <p:spPr bwMode="auto">
          <a:xfrm>
            <a:off x="5257800" y="0"/>
            <a:ext cx="4352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51"/>
          <p:cNvSpPr txBox="1">
            <a:spLocks noChangeArrowheads="1"/>
          </p:cNvSpPr>
          <p:nvPr userDrawn="1"/>
        </p:nvSpPr>
        <p:spPr bwMode="auto">
          <a:xfrm>
            <a:off x="228600" y="4343400"/>
            <a:ext cx="524889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Presented to: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Russian Federal Air Transport Agency (FATA)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Presented by: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Wes Ryan and Jarrett Larrow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Aircraft Certification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Flight Standards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Federal Aviation Administration (FAA)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Date: 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November 15, 2017</a:t>
            </a:r>
          </a:p>
        </p:txBody>
      </p:sp>
    </p:spTree>
    <p:extLst>
      <p:ext uri="{BB962C8B-B14F-4D97-AF65-F5344CB8AC3E}">
        <p14:creationId xmlns:p14="http://schemas.microsoft.com/office/powerpoint/2010/main" val="112599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2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3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4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80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150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82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6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fld id="{CDF58BD2-86B7-47B6-AFD4-34AA5C6F89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/>
        </p:nvGrpSpPr>
        <p:grpSpPr bwMode="auto">
          <a:xfrm>
            <a:off x="5708650" y="6124575"/>
            <a:ext cx="1895475" cy="661988"/>
            <a:chOff x="3596" y="3858"/>
            <a:chExt cx="1194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0" y="3895"/>
              <a:ext cx="77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Administration</a:t>
              </a:r>
            </a:p>
          </p:txBody>
        </p:sp>
      </p:grp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396875" y="6200001"/>
            <a:ext cx="5130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baseline="0" dirty="0" smtClean="0">
                <a:solidFill>
                  <a:srgbClr val="C0C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UAS Emerging Trends</a:t>
            </a:r>
            <a:endParaRPr lang="en-US" sz="1200" dirty="0">
              <a:solidFill>
                <a:srgbClr val="C0C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Text Box 33"/>
          <p:cNvSpPr txBox="1">
            <a:spLocks noChangeArrowheads="1"/>
          </p:cNvSpPr>
          <p:nvPr/>
        </p:nvSpPr>
        <p:spPr bwMode="auto">
          <a:xfrm rot="10800000" flipV="1">
            <a:off x="8170863" y="6324600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BE57A294-C475-4EB4-80AD-4A3D3BD0194F}" type="slidenum">
              <a:rPr lang="en-US" sz="1200" b="1">
                <a:solidFill>
                  <a:srgbClr val="C0C0C0"/>
                </a:solidFill>
              </a:rPr>
              <a:pPr algn="ctr"/>
              <a:t>‹#›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1750" y="6501382"/>
            <a:ext cx="2308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C0C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www.faa.gov/uas</a:t>
            </a:r>
          </a:p>
          <a:p>
            <a:endParaRPr lang="en-US" dirty="0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96875" y="6400800"/>
            <a:ext cx="47847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 baseline="0" dirty="0" smtClean="0">
                <a:solidFill>
                  <a:srgbClr val="C0C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15, 2017</a:t>
            </a:r>
            <a:endParaRPr lang="en-US" sz="1100" dirty="0">
              <a:solidFill>
                <a:srgbClr val="C0C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5" descr="C:\Documents and Settings\Charles\Application Data\Microsoft\Media Catalog\FAAST_PPT_BtmGrphc.bmp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8" b="1045"/>
          <a:stretch/>
        </p:blipFill>
        <p:spPr bwMode="auto">
          <a:xfrm flipH="1" flipV="1">
            <a:off x="-1" y="0"/>
            <a:ext cx="9144000" cy="3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Charles\Application Data\Microsoft\Media Catalog\FAAST_PPT_BtmGrphc.bmp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5"/>
          <a:stretch/>
        </p:blipFill>
        <p:spPr bwMode="auto">
          <a:xfrm>
            <a:off x="0" y="5760721"/>
            <a:ext cx="9144000" cy="3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70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hig71bwRUE" TargetMode="External"/><Relationship Id="rId2" Type="http://schemas.openxmlformats.org/officeDocument/2006/relationships/hyperlink" Target="https://youtu.be/BSFVvhQP7w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5181600" cy="3124200"/>
          </a:xfrm>
        </p:spPr>
        <p:txBody>
          <a:bodyPr/>
          <a:lstStyle/>
          <a:p>
            <a:r>
              <a:rPr lang="en-US" sz="4000" dirty="0" smtClean="0"/>
              <a:t>FAA Building Blocks Leading to UAS Integration</a:t>
            </a:r>
            <a: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Trends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0297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5344"/>
            <a:ext cx="6236091" cy="1143000"/>
          </a:xfrm>
        </p:spPr>
        <p:txBody>
          <a:bodyPr/>
          <a:lstStyle/>
          <a:p>
            <a:r>
              <a:rPr lang="en-US" dirty="0" smtClean="0"/>
              <a:t>Uber – Future Transportation</a:t>
            </a:r>
            <a:endParaRPr lang="en-US" dirty="0"/>
          </a:p>
        </p:txBody>
      </p:sp>
      <p:pic>
        <p:nvPicPr>
          <p:cNvPr id="4" name="Content Placeholder 3" descr="uber-flying-car-626x4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2" y="1418838"/>
            <a:ext cx="5291726" cy="4587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768" y="1648033"/>
            <a:ext cx="2596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To Build Steps Towards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Partnerships - Industry, FAA, NASA, Academia,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 is How Automation Can Perform Pilot Functions Safely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527375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hang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34403" y="1399637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42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Ehang</a:t>
            </a:r>
            <a:r>
              <a:rPr lang="en-US" sz="3600" dirty="0" smtClean="0"/>
              <a:t> From China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19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Airbus From Europe</a:t>
            </a:r>
            <a:endParaRPr lang="en-US" sz="3600" dirty="0"/>
          </a:p>
        </p:txBody>
      </p:sp>
      <p:pic>
        <p:nvPicPr>
          <p:cNvPr id="4" name="Content Placeholder 3" descr="161020184223-airbus-flying-car-4-780x439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1142"/>
          <a:stretch>
            <a:fillRect/>
          </a:stretch>
        </p:blipFill>
        <p:spPr>
          <a:xfrm>
            <a:off x="495302" y="1397699"/>
            <a:ext cx="8050213" cy="4391025"/>
          </a:xfrm>
        </p:spPr>
      </p:pic>
    </p:spTree>
    <p:extLst>
      <p:ext uri="{BB962C8B-B14F-4D97-AF65-F5344CB8AC3E}">
        <p14:creationId xmlns:p14="http://schemas.microsoft.com/office/powerpoint/2010/main" val="41642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Joby</a:t>
            </a:r>
            <a:r>
              <a:rPr lang="en-US" sz="3600" dirty="0" smtClean="0"/>
              <a:t> – from USA</a:t>
            </a:r>
            <a:endParaRPr lang="en-US" sz="3600" dirty="0"/>
          </a:p>
        </p:txBody>
      </p:sp>
      <p:pic>
        <p:nvPicPr>
          <p:cNvPr id="4" name="Content Placeholder 3" descr="Joby_Aviation_Flying_C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2654"/>
          <a:stretch>
            <a:fillRect/>
          </a:stretch>
        </p:blipFill>
        <p:spPr>
          <a:xfrm>
            <a:off x="457200" y="1417639"/>
            <a:ext cx="8229600" cy="4525963"/>
          </a:xfrm>
        </p:spPr>
      </p:pic>
      <p:pic>
        <p:nvPicPr>
          <p:cNvPr id="5" name="Picture 4" descr="1477623690419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" y="4118474"/>
            <a:ext cx="2818119" cy="1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436"/>
            <a:ext cx="6236091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Evolo</a:t>
            </a:r>
            <a:r>
              <a:rPr lang="en-US" sz="3600" dirty="0" smtClean="0"/>
              <a:t> - Germany</a:t>
            </a:r>
            <a:endParaRPr lang="en-US" sz="3600" dirty="0"/>
          </a:p>
        </p:txBody>
      </p:sp>
      <p:pic>
        <p:nvPicPr>
          <p:cNvPr id="4" name="Content Placeholder 3" descr="the-final-version-of-the-volocopter-will-be-able-to-reach-62-miles-per-hour-it-has-130-independent-computers-onboard-that-could-allow-it-to-fly-autonomously-later-on 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r="36345" b="19510"/>
          <a:stretch/>
        </p:blipFill>
        <p:spPr>
          <a:xfrm>
            <a:off x="3423823" y="1159361"/>
            <a:ext cx="5319811" cy="3996840"/>
          </a:xfrm>
        </p:spPr>
      </p:pic>
      <p:pic>
        <p:nvPicPr>
          <p:cNvPr id="3" name="Picture 2" descr="volocopter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" y="2852707"/>
            <a:ext cx="5244555" cy="28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472488" cy="609600"/>
          </a:xfrm>
        </p:spPr>
        <p:txBody>
          <a:bodyPr/>
          <a:lstStyle/>
          <a:p>
            <a:r>
              <a:rPr lang="en-US" dirty="0" smtClean="0"/>
              <a:t>UAS Traffic Management (UTM)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086600" cy="1616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airspace management solution to enable multiple UAS operations conducted beyond visual line-of-sight where air traffic services are not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173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2787" y="4698456"/>
            <a:ext cx="8188960" cy="761365"/>
            <a:chOff x="414336" y="5136476"/>
            <a:chExt cx="8188960" cy="761365"/>
          </a:xfrm>
        </p:grpSpPr>
        <p:sp>
          <p:nvSpPr>
            <p:cNvPr id="2" name="object 2"/>
            <p:cNvSpPr/>
            <p:nvPr/>
          </p:nvSpPr>
          <p:spPr>
            <a:xfrm>
              <a:off x="414337" y="5136476"/>
              <a:ext cx="8188959" cy="53340"/>
            </a:xfrm>
            <a:custGeom>
              <a:avLst/>
              <a:gdLst/>
              <a:ahLst/>
              <a:cxnLst/>
              <a:rect l="l" t="t" r="r" b="b"/>
              <a:pathLst>
                <a:path w="8188959" h="53339">
                  <a:moveTo>
                    <a:pt x="0" y="52743"/>
                  </a:moveTo>
                  <a:lnTo>
                    <a:pt x="8188452" y="52743"/>
                  </a:lnTo>
                  <a:lnTo>
                    <a:pt x="8188452" y="0"/>
                  </a:lnTo>
                  <a:lnTo>
                    <a:pt x="0" y="0"/>
                  </a:lnTo>
                  <a:lnTo>
                    <a:pt x="0" y="52743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14336" y="5189816"/>
              <a:ext cx="8188959" cy="708025"/>
            </a:xfrm>
            <a:custGeom>
              <a:avLst/>
              <a:gdLst/>
              <a:ahLst/>
              <a:cxnLst/>
              <a:rect l="l" t="t" r="r" b="b"/>
              <a:pathLst>
                <a:path w="8188959" h="708025">
                  <a:moveTo>
                    <a:pt x="0" y="0"/>
                  </a:moveTo>
                  <a:lnTo>
                    <a:pt x="8188452" y="0"/>
                  </a:lnTo>
                  <a:lnTo>
                    <a:pt x="8188452" y="707885"/>
                  </a:lnTo>
                  <a:lnTo>
                    <a:pt x="0" y="707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420866" y="1066800"/>
            <a:ext cx="8424863" cy="439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715" marR="403225" indent="-342900">
              <a:lnSpc>
                <a:spcPct val="120000"/>
              </a:lnSpc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b="1" dirty="0">
                <a:latin typeface="Arial"/>
                <a:cs typeface="Arial"/>
              </a:rPr>
              <a:t>UTM </a:t>
            </a:r>
            <a:r>
              <a:rPr b="1" spc="-5" dirty="0">
                <a:latin typeface="Arial"/>
                <a:cs typeface="Arial"/>
              </a:rPr>
              <a:t>is </a:t>
            </a:r>
            <a:r>
              <a:rPr b="1" dirty="0">
                <a:latin typeface="Arial"/>
                <a:cs typeface="Arial"/>
              </a:rPr>
              <a:t>an </a:t>
            </a:r>
            <a:r>
              <a:rPr b="1" spc="-5" dirty="0">
                <a:latin typeface="Arial"/>
                <a:cs typeface="Arial"/>
              </a:rPr>
              <a:t>“traffic management” ecosystem </a:t>
            </a:r>
            <a:r>
              <a:rPr b="1" dirty="0">
                <a:latin typeface="Arial"/>
                <a:cs typeface="Arial"/>
              </a:rPr>
              <a:t>for uncontrolled  </a:t>
            </a:r>
            <a:r>
              <a:rPr b="1" dirty="0" smtClean="0">
                <a:latin typeface="Arial"/>
                <a:cs typeface="Arial"/>
              </a:rPr>
              <a:t>operations</a:t>
            </a:r>
            <a:endParaRPr lang="en-US" dirty="0">
              <a:latin typeface="Arial"/>
              <a:cs typeface="Arial"/>
            </a:endParaRPr>
          </a:p>
          <a:p>
            <a:pPr marL="513715" marR="403225" indent="-342900">
              <a:lnSpc>
                <a:spcPct val="120000"/>
              </a:lnSpc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b="1" dirty="0" smtClean="0">
                <a:latin typeface="Arial"/>
                <a:cs typeface="Arial"/>
              </a:rPr>
              <a:t>UTM </a:t>
            </a:r>
            <a:r>
              <a:rPr b="1" spc="-5" dirty="0">
                <a:latin typeface="Arial"/>
                <a:cs typeface="Arial"/>
              </a:rPr>
              <a:t>is </a:t>
            </a:r>
            <a:r>
              <a:rPr b="1" dirty="0">
                <a:latin typeface="Arial"/>
                <a:cs typeface="Arial"/>
              </a:rPr>
              <a:t>separate, </a:t>
            </a:r>
            <a:r>
              <a:rPr b="1" spc="-5" dirty="0">
                <a:latin typeface="Arial"/>
                <a:cs typeface="Arial"/>
              </a:rPr>
              <a:t>but complementary system </a:t>
            </a:r>
            <a:r>
              <a:rPr b="1" dirty="0">
                <a:latin typeface="Arial"/>
                <a:cs typeface="Arial"/>
              </a:rPr>
              <a:t>to the Air </a:t>
            </a:r>
            <a:r>
              <a:rPr b="1" spc="-5" dirty="0">
                <a:latin typeface="Arial"/>
                <a:cs typeface="Arial"/>
              </a:rPr>
              <a:t>Traffic  Management </a:t>
            </a:r>
            <a:r>
              <a:rPr b="1" dirty="0">
                <a:latin typeface="Arial"/>
                <a:cs typeface="Arial"/>
              </a:rPr>
              <a:t>(ATM)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system</a:t>
            </a:r>
            <a:endParaRPr lang="en-US" dirty="0">
              <a:latin typeface="Arial"/>
              <a:cs typeface="Arial"/>
            </a:endParaRPr>
          </a:p>
          <a:p>
            <a:pPr marL="513715" marR="403225" indent="-342900">
              <a:lnSpc>
                <a:spcPct val="120000"/>
              </a:lnSpc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b="1" dirty="0" smtClean="0">
                <a:latin typeface="Arial"/>
                <a:cs typeface="Arial"/>
              </a:rPr>
              <a:t>UTM </a:t>
            </a:r>
            <a:r>
              <a:rPr b="1" spc="-5" dirty="0">
                <a:latin typeface="Arial"/>
                <a:cs typeface="Arial"/>
              </a:rPr>
              <a:t>utilizes industry’s ability </a:t>
            </a:r>
            <a:r>
              <a:rPr b="1" dirty="0">
                <a:latin typeface="Arial"/>
                <a:cs typeface="Arial"/>
              </a:rPr>
              <a:t>to supply </a:t>
            </a:r>
            <a:r>
              <a:rPr b="1" spc="-5" dirty="0">
                <a:latin typeface="Arial"/>
                <a:cs typeface="Arial"/>
              </a:rPr>
              <a:t>services </a:t>
            </a:r>
            <a:r>
              <a:rPr b="1" dirty="0">
                <a:latin typeface="Arial"/>
                <a:cs typeface="Arial"/>
              </a:rPr>
              <a:t>under FAA’s  regulatory authority </a:t>
            </a:r>
            <a:r>
              <a:rPr b="1" spc="5" dirty="0">
                <a:latin typeface="Arial"/>
                <a:cs typeface="Arial"/>
              </a:rPr>
              <a:t>where </a:t>
            </a:r>
            <a:r>
              <a:rPr b="1" dirty="0">
                <a:latin typeface="Arial"/>
                <a:cs typeface="Arial"/>
              </a:rPr>
              <a:t>these </a:t>
            </a:r>
            <a:r>
              <a:rPr b="1" spc="-5" dirty="0">
                <a:latin typeface="Arial"/>
                <a:cs typeface="Arial"/>
              </a:rPr>
              <a:t>services </a:t>
            </a:r>
            <a:r>
              <a:rPr b="1" dirty="0">
                <a:latin typeface="Arial"/>
                <a:cs typeface="Arial"/>
              </a:rPr>
              <a:t>do not</a:t>
            </a:r>
            <a:r>
              <a:rPr b="1" spc="-204" dirty="0">
                <a:latin typeface="Arial"/>
                <a:cs typeface="Arial"/>
              </a:rPr>
              <a:t> </a:t>
            </a:r>
            <a:r>
              <a:rPr b="1" dirty="0" smtClean="0">
                <a:latin typeface="Arial"/>
                <a:cs typeface="Arial"/>
              </a:rPr>
              <a:t>exist</a:t>
            </a:r>
            <a:endParaRPr lang="en-US" dirty="0">
              <a:latin typeface="Arial"/>
              <a:cs typeface="Arial"/>
            </a:endParaRPr>
          </a:p>
          <a:p>
            <a:pPr marL="513715" marR="403225" indent="-342900">
              <a:lnSpc>
                <a:spcPct val="120000"/>
              </a:lnSpc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b="1" dirty="0" smtClean="0">
                <a:latin typeface="Arial"/>
                <a:cs typeface="Arial"/>
              </a:rPr>
              <a:t>UTM </a:t>
            </a:r>
            <a:r>
              <a:rPr b="1" spc="-5" dirty="0">
                <a:latin typeface="Arial"/>
                <a:cs typeface="Arial"/>
              </a:rPr>
              <a:t>development </a:t>
            </a:r>
            <a:r>
              <a:rPr b="1" spc="5" dirty="0">
                <a:latin typeface="Arial"/>
                <a:cs typeface="Arial"/>
              </a:rPr>
              <a:t>will </a:t>
            </a:r>
            <a:r>
              <a:rPr b="1" spc="-5" dirty="0">
                <a:latin typeface="Arial"/>
                <a:cs typeface="Arial"/>
              </a:rPr>
              <a:t>ultimately identify services,  roles/responsibilities, information </a:t>
            </a:r>
            <a:r>
              <a:rPr b="1" dirty="0">
                <a:latin typeface="Arial"/>
                <a:cs typeface="Arial"/>
              </a:rPr>
              <a:t>architecture, data exchange  protocols, software functions, </a:t>
            </a:r>
            <a:r>
              <a:rPr b="1" spc="-5" dirty="0">
                <a:latin typeface="Arial"/>
                <a:cs typeface="Arial"/>
              </a:rPr>
              <a:t>infrastructure,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1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performance  requirements for enabling the management of </a:t>
            </a:r>
            <a:r>
              <a:rPr b="1" spc="-5" dirty="0">
                <a:latin typeface="Arial"/>
                <a:cs typeface="Arial"/>
              </a:rPr>
              <a:t>low-altitude  </a:t>
            </a:r>
            <a:r>
              <a:rPr b="1" dirty="0">
                <a:latin typeface="Arial"/>
                <a:cs typeface="Arial"/>
              </a:rPr>
              <a:t>uncontrolled </a:t>
            </a:r>
            <a:r>
              <a:rPr b="1" spc="5" dirty="0">
                <a:latin typeface="Arial"/>
                <a:cs typeface="Arial"/>
              </a:rPr>
              <a:t>UAS</a:t>
            </a:r>
            <a:r>
              <a:rPr b="1" spc="-1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operations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600" i="1" spc="-5" dirty="0" smtClean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to enable multiple BVLOS operations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in low-altitude</a:t>
            </a:r>
            <a:r>
              <a:rPr sz="16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airspace?</a:t>
            </a:r>
            <a:endParaRPr sz="1600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95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UTM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addresses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gaps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associated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lack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support for uncontrolled</a:t>
            </a:r>
            <a:r>
              <a:rPr sz="16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787" y="315976"/>
            <a:ext cx="271145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What is</a:t>
            </a:r>
            <a:r>
              <a:rPr sz="3200" spc="-95" dirty="0"/>
              <a:t> </a:t>
            </a:r>
            <a:r>
              <a:rPr sz="3200" dirty="0"/>
              <a:t>UTM?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57632371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787" y="293114"/>
            <a:ext cx="77978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UTM </a:t>
            </a:r>
            <a:r>
              <a:rPr sz="3200" dirty="0">
                <a:latin typeface="Calibri"/>
                <a:cs typeface="Calibri"/>
              </a:rPr>
              <a:t>Principles &amp; </a:t>
            </a:r>
            <a:r>
              <a:rPr sz="3200" spc="-5" dirty="0">
                <a:latin typeface="Calibri"/>
                <a:cs typeface="Calibri"/>
              </a:rPr>
              <a:t>Services </a:t>
            </a:r>
            <a:r>
              <a:rPr sz="320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Safe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Integration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0537" y="1408010"/>
            <a:ext cx="8196580" cy="1985010"/>
          </a:xfrm>
          <a:custGeom>
            <a:avLst/>
            <a:gdLst/>
            <a:ahLst/>
            <a:cxnLst/>
            <a:rect l="l" t="t" r="r" b="b"/>
            <a:pathLst>
              <a:path w="8196580" h="1985010">
                <a:moveTo>
                  <a:pt x="0" y="0"/>
                </a:moveTo>
                <a:lnTo>
                  <a:pt x="8196262" y="0"/>
                </a:lnTo>
                <a:lnTo>
                  <a:pt x="8196262" y="1984502"/>
                </a:lnTo>
                <a:lnTo>
                  <a:pt x="0" y="19845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51" y="1186613"/>
            <a:ext cx="5737860" cy="443230"/>
          </a:xfrm>
          <a:custGeom>
            <a:avLst/>
            <a:gdLst/>
            <a:ahLst/>
            <a:cxnLst/>
            <a:rect l="l" t="t" r="r" b="b"/>
            <a:pathLst>
              <a:path w="5737859" h="443230">
                <a:moveTo>
                  <a:pt x="5663577" y="0"/>
                </a:moveTo>
                <a:lnTo>
                  <a:pt x="73799" y="0"/>
                </a:lnTo>
                <a:lnTo>
                  <a:pt x="45075" y="5800"/>
                </a:lnTo>
                <a:lnTo>
                  <a:pt x="21616" y="21616"/>
                </a:lnTo>
                <a:lnTo>
                  <a:pt x="5800" y="45075"/>
                </a:lnTo>
                <a:lnTo>
                  <a:pt x="0" y="73799"/>
                </a:lnTo>
                <a:lnTo>
                  <a:pt x="0" y="368998"/>
                </a:lnTo>
                <a:lnTo>
                  <a:pt x="5800" y="397722"/>
                </a:lnTo>
                <a:lnTo>
                  <a:pt x="21616" y="421181"/>
                </a:lnTo>
                <a:lnTo>
                  <a:pt x="45075" y="436998"/>
                </a:lnTo>
                <a:lnTo>
                  <a:pt x="73799" y="442798"/>
                </a:lnTo>
                <a:lnTo>
                  <a:pt x="5663577" y="442798"/>
                </a:lnTo>
                <a:lnTo>
                  <a:pt x="5692307" y="436998"/>
                </a:lnTo>
                <a:lnTo>
                  <a:pt x="5715765" y="421181"/>
                </a:lnTo>
                <a:lnTo>
                  <a:pt x="5731579" y="397722"/>
                </a:lnTo>
                <a:lnTo>
                  <a:pt x="5737377" y="368998"/>
                </a:lnTo>
                <a:lnTo>
                  <a:pt x="5737377" y="73799"/>
                </a:lnTo>
                <a:lnTo>
                  <a:pt x="5731579" y="45075"/>
                </a:lnTo>
                <a:lnTo>
                  <a:pt x="5715765" y="21616"/>
                </a:lnTo>
                <a:lnTo>
                  <a:pt x="5692307" y="5800"/>
                </a:lnTo>
                <a:lnTo>
                  <a:pt x="566357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351" y="1186613"/>
            <a:ext cx="5737860" cy="443230"/>
          </a:xfrm>
          <a:custGeom>
            <a:avLst/>
            <a:gdLst/>
            <a:ahLst/>
            <a:cxnLst/>
            <a:rect l="l" t="t" r="r" b="b"/>
            <a:pathLst>
              <a:path w="5737859" h="443230">
                <a:moveTo>
                  <a:pt x="0" y="73799"/>
                </a:moveTo>
                <a:lnTo>
                  <a:pt x="5800" y="45075"/>
                </a:lnTo>
                <a:lnTo>
                  <a:pt x="21616" y="21616"/>
                </a:lnTo>
                <a:lnTo>
                  <a:pt x="45075" y="5800"/>
                </a:lnTo>
                <a:lnTo>
                  <a:pt x="73799" y="0"/>
                </a:lnTo>
                <a:lnTo>
                  <a:pt x="5663577" y="0"/>
                </a:lnTo>
                <a:lnTo>
                  <a:pt x="5692307" y="5800"/>
                </a:lnTo>
                <a:lnTo>
                  <a:pt x="5715765" y="21616"/>
                </a:lnTo>
                <a:lnTo>
                  <a:pt x="5731579" y="45075"/>
                </a:lnTo>
                <a:lnTo>
                  <a:pt x="5737377" y="73799"/>
                </a:lnTo>
                <a:lnTo>
                  <a:pt x="5737377" y="368998"/>
                </a:lnTo>
                <a:lnTo>
                  <a:pt x="5731579" y="397722"/>
                </a:lnTo>
                <a:lnTo>
                  <a:pt x="5715765" y="421181"/>
                </a:lnTo>
                <a:lnTo>
                  <a:pt x="5692307" y="436998"/>
                </a:lnTo>
                <a:lnTo>
                  <a:pt x="5663577" y="442798"/>
                </a:lnTo>
                <a:lnTo>
                  <a:pt x="73799" y="442798"/>
                </a:lnTo>
                <a:lnTo>
                  <a:pt x="45075" y="436998"/>
                </a:lnTo>
                <a:lnTo>
                  <a:pt x="21616" y="421181"/>
                </a:lnTo>
                <a:lnTo>
                  <a:pt x="5800" y="397722"/>
                </a:lnTo>
                <a:lnTo>
                  <a:pt x="0" y="368998"/>
                </a:lnTo>
                <a:lnTo>
                  <a:pt x="0" y="73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3694912"/>
            <a:ext cx="8196580" cy="1795780"/>
          </a:xfrm>
          <a:custGeom>
            <a:avLst/>
            <a:gdLst/>
            <a:ahLst/>
            <a:cxnLst/>
            <a:rect l="l" t="t" r="r" b="b"/>
            <a:pathLst>
              <a:path w="8196580" h="1795779">
                <a:moveTo>
                  <a:pt x="0" y="0"/>
                </a:moveTo>
                <a:lnTo>
                  <a:pt x="8196262" y="0"/>
                </a:lnTo>
                <a:lnTo>
                  <a:pt x="8196262" y="1795500"/>
                </a:lnTo>
                <a:lnTo>
                  <a:pt x="0" y="1795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351" y="3473512"/>
            <a:ext cx="5737860" cy="443230"/>
          </a:xfrm>
          <a:custGeom>
            <a:avLst/>
            <a:gdLst/>
            <a:ahLst/>
            <a:cxnLst/>
            <a:rect l="l" t="t" r="r" b="b"/>
            <a:pathLst>
              <a:path w="5737859" h="443229">
                <a:moveTo>
                  <a:pt x="5663577" y="0"/>
                </a:moveTo>
                <a:lnTo>
                  <a:pt x="73799" y="0"/>
                </a:lnTo>
                <a:lnTo>
                  <a:pt x="45075" y="5800"/>
                </a:lnTo>
                <a:lnTo>
                  <a:pt x="21616" y="21616"/>
                </a:lnTo>
                <a:lnTo>
                  <a:pt x="5800" y="45075"/>
                </a:lnTo>
                <a:lnTo>
                  <a:pt x="0" y="73799"/>
                </a:lnTo>
                <a:lnTo>
                  <a:pt x="0" y="368998"/>
                </a:lnTo>
                <a:lnTo>
                  <a:pt x="5800" y="397722"/>
                </a:lnTo>
                <a:lnTo>
                  <a:pt x="21616" y="421181"/>
                </a:lnTo>
                <a:lnTo>
                  <a:pt x="45075" y="436998"/>
                </a:lnTo>
                <a:lnTo>
                  <a:pt x="73799" y="442798"/>
                </a:lnTo>
                <a:lnTo>
                  <a:pt x="5663577" y="442798"/>
                </a:lnTo>
                <a:lnTo>
                  <a:pt x="5692307" y="436998"/>
                </a:lnTo>
                <a:lnTo>
                  <a:pt x="5715765" y="421181"/>
                </a:lnTo>
                <a:lnTo>
                  <a:pt x="5731579" y="397722"/>
                </a:lnTo>
                <a:lnTo>
                  <a:pt x="5737377" y="368998"/>
                </a:lnTo>
                <a:lnTo>
                  <a:pt x="5737377" y="73799"/>
                </a:lnTo>
                <a:lnTo>
                  <a:pt x="5731579" y="45075"/>
                </a:lnTo>
                <a:lnTo>
                  <a:pt x="5715765" y="21616"/>
                </a:lnTo>
                <a:lnTo>
                  <a:pt x="5692307" y="5800"/>
                </a:lnTo>
                <a:lnTo>
                  <a:pt x="5663577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351" y="3473512"/>
            <a:ext cx="5737860" cy="443230"/>
          </a:xfrm>
          <a:custGeom>
            <a:avLst/>
            <a:gdLst/>
            <a:ahLst/>
            <a:cxnLst/>
            <a:rect l="l" t="t" r="r" b="b"/>
            <a:pathLst>
              <a:path w="5737859" h="443229">
                <a:moveTo>
                  <a:pt x="0" y="73799"/>
                </a:moveTo>
                <a:lnTo>
                  <a:pt x="5800" y="45075"/>
                </a:lnTo>
                <a:lnTo>
                  <a:pt x="21616" y="21616"/>
                </a:lnTo>
                <a:lnTo>
                  <a:pt x="45075" y="5800"/>
                </a:lnTo>
                <a:lnTo>
                  <a:pt x="73799" y="0"/>
                </a:lnTo>
                <a:lnTo>
                  <a:pt x="5663577" y="0"/>
                </a:lnTo>
                <a:lnTo>
                  <a:pt x="5692307" y="5800"/>
                </a:lnTo>
                <a:lnTo>
                  <a:pt x="5715765" y="21616"/>
                </a:lnTo>
                <a:lnTo>
                  <a:pt x="5731579" y="45075"/>
                </a:lnTo>
                <a:lnTo>
                  <a:pt x="5737377" y="73799"/>
                </a:lnTo>
                <a:lnTo>
                  <a:pt x="5737377" y="368998"/>
                </a:lnTo>
                <a:lnTo>
                  <a:pt x="5731579" y="397722"/>
                </a:lnTo>
                <a:lnTo>
                  <a:pt x="5715765" y="421181"/>
                </a:lnTo>
                <a:lnTo>
                  <a:pt x="5692307" y="436998"/>
                </a:lnTo>
                <a:lnTo>
                  <a:pt x="5663577" y="442798"/>
                </a:lnTo>
                <a:lnTo>
                  <a:pt x="73799" y="442798"/>
                </a:lnTo>
                <a:lnTo>
                  <a:pt x="45075" y="436998"/>
                </a:lnTo>
                <a:lnTo>
                  <a:pt x="21616" y="421181"/>
                </a:lnTo>
                <a:lnTo>
                  <a:pt x="5800" y="397722"/>
                </a:lnTo>
                <a:lnTo>
                  <a:pt x="0" y="368998"/>
                </a:lnTo>
                <a:lnTo>
                  <a:pt x="0" y="73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3958" y="1248563"/>
            <a:ext cx="6433185" cy="4237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sz="1800" dirty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endParaRPr lang="en-US" sz="1500" dirty="0" smtClean="0">
              <a:cs typeface="Arial"/>
            </a:endParaRPr>
          </a:p>
          <a:p>
            <a:pPr marL="285115" indent="-272415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lang="en-US" sz="1500" dirty="0" smtClean="0">
                <a:cs typeface="Arial"/>
              </a:rPr>
              <a:t>Users </a:t>
            </a:r>
            <a:r>
              <a:rPr lang="en-US" sz="1500" dirty="0">
                <a:cs typeface="Arial"/>
              </a:rPr>
              <a:t>operate </a:t>
            </a:r>
            <a:r>
              <a:rPr lang="en-US" sz="1500" spc="-5" dirty="0">
                <a:cs typeface="Arial"/>
              </a:rPr>
              <a:t>in </a:t>
            </a:r>
            <a:r>
              <a:rPr lang="en-US" sz="1500" dirty="0">
                <a:cs typeface="Arial"/>
              </a:rPr>
              <a:t>airspace </a:t>
            </a:r>
            <a:r>
              <a:rPr lang="en-US" sz="1500" spc="-5" dirty="0">
                <a:cs typeface="Arial"/>
              </a:rPr>
              <a:t>volumes </a:t>
            </a:r>
            <a:r>
              <a:rPr lang="en-US" sz="1500" dirty="0">
                <a:cs typeface="Arial"/>
              </a:rPr>
              <a:t>as specified </a:t>
            </a:r>
            <a:r>
              <a:rPr lang="en-US" sz="1500" spc="-5" dirty="0">
                <a:cs typeface="Arial"/>
              </a:rPr>
              <a:t>in</a:t>
            </a:r>
            <a:r>
              <a:rPr lang="en-US" sz="1500" spc="-50" dirty="0">
                <a:cs typeface="Arial"/>
              </a:rPr>
              <a:t> </a:t>
            </a:r>
            <a:r>
              <a:rPr lang="en-US" sz="1500" spc="-5" dirty="0" smtClean="0">
                <a:cs typeface="Arial"/>
              </a:rPr>
              <a:t>authorizations</a:t>
            </a:r>
            <a:endParaRPr lang="en-US" sz="1500" dirty="0" smtClean="0">
              <a:cs typeface="Arial"/>
            </a:endParaRPr>
          </a:p>
          <a:p>
            <a:pPr marL="285115" indent="-272415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lang="en-US" sz="1500" dirty="0" smtClean="0">
                <a:cs typeface="Arial"/>
              </a:rPr>
              <a:t>Authorizations </a:t>
            </a:r>
            <a:r>
              <a:rPr lang="en-US" sz="1500" dirty="0">
                <a:cs typeface="Arial"/>
              </a:rPr>
              <a:t>are issued based on </a:t>
            </a:r>
            <a:r>
              <a:rPr lang="en-US" sz="1500" spc="-5" dirty="0">
                <a:cs typeface="Arial"/>
              </a:rPr>
              <a:t>type </a:t>
            </a:r>
            <a:r>
              <a:rPr lang="en-US" sz="1500" dirty="0">
                <a:cs typeface="Arial"/>
              </a:rPr>
              <a:t>of operation &amp;</a:t>
            </a:r>
            <a:r>
              <a:rPr lang="en-US" sz="1500" spc="-165" dirty="0">
                <a:cs typeface="Arial"/>
              </a:rPr>
              <a:t> </a:t>
            </a:r>
            <a:r>
              <a:rPr lang="en-US" sz="1500" dirty="0">
                <a:cs typeface="Arial"/>
              </a:rPr>
              <a:t>operator/vehicle  </a:t>
            </a:r>
            <a:r>
              <a:rPr lang="en-US" sz="1500" dirty="0" smtClean="0">
                <a:cs typeface="Arial"/>
              </a:rPr>
              <a:t>performance</a:t>
            </a:r>
            <a:endParaRPr lang="en-US" sz="1500" spc="-5" dirty="0" smtClean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sz="1500" spc="-5" dirty="0" smtClean="0">
                <a:latin typeface="Arial"/>
                <a:cs typeface="Arial"/>
              </a:rPr>
              <a:t>UAS </a:t>
            </a:r>
            <a:r>
              <a:rPr sz="1500" dirty="0">
                <a:latin typeface="Arial"/>
                <a:cs typeface="Arial"/>
              </a:rPr>
              <a:t>stay clear of each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spc="-5" dirty="0">
                <a:latin typeface="Arial"/>
                <a:cs typeface="Arial"/>
              </a:rPr>
              <a:t>UAS </a:t>
            </a:r>
            <a:r>
              <a:rPr sz="1500" dirty="0">
                <a:latin typeface="Arial"/>
                <a:cs typeface="Arial"/>
              </a:rPr>
              <a:t>and manned aircraft stay clear of each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spc="-5" dirty="0">
                <a:latin typeface="Arial"/>
                <a:cs typeface="Arial"/>
              </a:rPr>
              <a:t>UAS </a:t>
            </a:r>
            <a:r>
              <a:rPr sz="1500" dirty="0">
                <a:latin typeface="Arial"/>
                <a:cs typeface="Arial"/>
              </a:rPr>
              <a:t>operator has complete awareness of airspace and other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constraints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dirty="0">
                <a:latin typeface="Arial"/>
                <a:cs typeface="Arial"/>
              </a:rPr>
              <a:t>Public safety </a:t>
            </a:r>
            <a:r>
              <a:rPr sz="1500" spc="-5" dirty="0">
                <a:latin typeface="Arial"/>
                <a:cs typeface="Arial"/>
              </a:rPr>
              <a:t>UAS have </a:t>
            </a:r>
            <a:r>
              <a:rPr sz="1500" dirty="0">
                <a:latin typeface="Arial"/>
                <a:cs typeface="Arial"/>
              </a:rPr>
              <a:t>priority </a:t>
            </a:r>
            <a:r>
              <a:rPr sz="1500" spc="-5" dirty="0">
                <a:latin typeface="Arial"/>
                <a:cs typeface="Arial"/>
              </a:rPr>
              <a:t>over </a:t>
            </a:r>
            <a:r>
              <a:rPr sz="1500" dirty="0">
                <a:latin typeface="Arial"/>
                <a:cs typeface="Arial"/>
              </a:rPr>
              <a:t>other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UAS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UAS-related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800" dirty="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1290"/>
              </a:spcBef>
              <a:buChar char="•"/>
              <a:tabLst>
                <a:tab pos="274320" algn="l"/>
                <a:tab pos="274955" algn="l"/>
              </a:tabLst>
            </a:pPr>
            <a:r>
              <a:rPr sz="1500" dirty="0">
                <a:latin typeface="Arial"/>
                <a:cs typeface="Arial"/>
              </a:rPr>
              <a:t>Authentication</a:t>
            </a:r>
          </a:p>
          <a:p>
            <a:pPr marL="274320" indent="-261620">
              <a:lnSpc>
                <a:spcPct val="100000"/>
              </a:lnSpc>
              <a:spcBef>
                <a:spcPts val="10"/>
              </a:spcBef>
              <a:buChar char="•"/>
              <a:tabLst>
                <a:tab pos="274320" algn="l"/>
                <a:tab pos="274955" algn="l"/>
              </a:tabLst>
            </a:pPr>
            <a:r>
              <a:rPr sz="1500" dirty="0">
                <a:latin typeface="Arial"/>
                <a:cs typeface="Arial"/>
              </a:rPr>
              <a:t>Airspace configuration and static and </a:t>
            </a:r>
            <a:r>
              <a:rPr sz="1500" spc="-5" dirty="0">
                <a:latin typeface="Arial"/>
                <a:cs typeface="Arial"/>
              </a:rPr>
              <a:t>dynamic </a:t>
            </a:r>
            <a:r>
              <a:rPr sz="1500" dirty="0">
                <a:latin typeface="Arial"/>
                <a:cs typeface="Arial"/>
              </a:rPr>
              <a:t>geo-fence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definitions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dirty="0">
                <a:latin typeface="Arial"/>
                <a:cs typeface="Arial"/>
              </a:rPr>
              <a:t>Weather and </a:t>
            </a:r>
            <a:r>
              <a:rPr sz="1500" spc="-5" dirty="0">
                <a:latin typeface="Arial"/>
                <a:cs typeface="Arial"/>
              </a:rPr>
              <a:t>wind </a:t>
            </a:r>
            <a:r>
              <a:rPr sz="1500" dirty="0">
                <a:latin typeface="Arial"/>
                <a:cs typeface="Arial"/>
              </a:rPr>
              <a:t>prediction and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sensing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dirty="0">
                <a:latin typeface="Arial"/>
                <a:cs typeface="Arial"/>
              </a:rPr>
              <a:t>Conflict avoidance (e.g., airspace</a:t>
            </a:r>
            <a:r>
              <a:rPr sz="1500" spc="-1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notification)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dirty="0">
                <a:latin typeface="Arial"/>
                <a:cs typeface="Arial"/>
              </a:rPr>
              <a:t>Demand/capacity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management</a:t>
            </a:r>
          </a:p>
          <a:p>
            <a:pPr marL="285115" indent="-272415">
              <a:lnSpc>
                <a:spcPct val="100000"/>
              </a:lnSpc>
              <a:spcBef>
                <a:spcPts val="10"/>
              </a:spcBef>
              <a:buChar char="•"/>
              <a:tabLst>
                <a:tab pos="285115" algn="l"/>
                <a:tab pos="285750" algn="l"/>
              </a:tabLst>
            </a:pPr>
            <a:r>
              <a:rPr sz="1500" dirty="0">
                <a:latin typeface="Arial"/>
                <a:cs typeface="Arial"/>
              </a:rPr>
              <a:t>Large-scale contingency management (e.g., </a:t>
            </a:r>
            <a:r>
              <a:rPr sz="1500" spc="-5" dirty="0">
                <a:latin typeface="Arial"/>
                <a:cs typeface="Arial"/>
              </a:rPr>
              <a:t>GPS </a:t>
            </a:r>
            <a:r>
              <a:rPr sz="1500" dirty="0">
                <a:latin typeface="Arial"/>
                <a:cs typeface="Arial"/>
              </a:rPr>
              <a:t>or cell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outage)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0581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795" y="293115"/>
            <a:ext cx="23412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Value of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UTM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6" y="1172464"/>
            <a:ext cx="7431405" cy="322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spc="-5" dirty="0">
                <a:latin typeface="Calibri"/>
                <a:cs typeface="Calibri"/>
              </a:rPr>
              <a:t>Higher density </a:t>
            </a:r>
            <a:r>
              <a:rPr sz="2000" dirty="0">
                <a:latin typeface="Calibri"/>
                <a:cs typeface="Calibri"/>
              </a:rPr>
              <a:t>UAS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operations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dirty="0">
                <a:latin typeface="Calibri"/>
                <a:cs typeface="Calibri"/>
              </a:rPr>
              <a:t>Beyond </a:t>
            </a:r>
            <a:r>
              <a:rPr sz="2000" spc="-5" dirty="0">
                <a:latin typeface="Calibri"/>
                <a:cs typeface="Calibri"/>
              </a:rPr>
              <a:t>visual light of sight </a:t>
            </a:r>
            <a:r>
              <a:rPr sz="2000" dirty="0">
                <a:latin typeface="Calibri"/>
                <a:cs typeface="Calibri"/>
              </a:rPr>
              <a:t>(BVLOS) UAS </a:t>
            </a:r>
            <a:r>
              <a:rPr sz="2000" spc="-5" dirty="0">
                <a:latin typeface="Calibri"/>
                <a:cs typeface="Calibri"/>
              </a:rPr>
              <a:t>operations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dirty="0">
                <a:latin typeface="Calibri"/>
                <a:cs typeface="Calibri"/>
              </a:rPr>
              <a:t>Manned and unmanned </a:t>
            </a:r>
            <a:r>
              <a:rPr sz="2000" spc="-5" dirty="0">
                <a:latin typeface="Calibri"/>
                <a:cs typeface="Calibri"/>
              </a:rPr>
              <a:t>vehicle operations coordination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dirty="0">
                <a:latin typeface="Calibri"/>
                <a:cs typeface="Calibri"/>
              </a:rPr>
              <a:t>Unmanned </a:t>
            </a:r>
            <a:r>
              <a:rPr sz="2000" spc="-5" dirty="0">
                <a:latin typeface="Calibri"/>
                <a:cs typeface="Calibri"/>
              </a:rPr>
              <a:t>vehicle operations coordination </a:t>
            </a:r>
            <a:r>
              <a:rPr sz="200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agreed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  </a:t>
            </a:r>
            <a:r>
              <a:rPr sz="2000" spc="-5" dirty="0">
                <a:latin typeface="Calibri"/>
                <a:cs typeface="Calibri"/>
              </a:rPr>
              <a:t>data/information </a:t>
            </a:r>
            <a:r>
              <a:rPr sz="2000" dirty="0">
                <a:latin typeface="Calibri"/>
                <a:cs typeface="Calibri"/>
              </a:rPr>
              <a:t>exchanges about each </a:t>
            </a:r>
            <a:r>
              <a:rPr sz="2000" spc="-5" dirty="0">
                <a:latin typeface="Calibri"/>
                <a:cs typeface="Calibri"/>
              </a:rPr>
              <a:t>others’ operations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with  </a:t>
            </a:r>
            <a:r>
              <a:rPr sz="2000" dirty="0">
                <a:latin typeface="Calibri"/>
                <a:cs typeface="Calibri"/>
              </a:rPr>
              <a:t>FAA NAS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dirty="0">
                <a:latin typeface="Calibri"/>
                <a:cs typeface="Calibri"/>
              </a:rPr>
              <a:t>Exceptions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handling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354965" algn="l"/>
              </a:tabLst>
            </a:pP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√	</a:t>
            </a:r>
            <a:r>
              <a:rPr sz="2000" dirty="0">
                <a:latin typeface="Calibri"/>
                <a:cs typeface="Calibri"/>
              </a:rPr>
              <a:t>Beyond </a:t>
            </a:r>
            <a:r>
              <a:rPr sz="2000" spc="-5" dirty="0">
                <a:latin typeface="Calibri"/>
                <a:cs typeface="Calibri"/>
              </a:rPr>
              <a:t>Part </a:t>
            </a:r>
            <a:r>
              <a:rPr sz="2000" dirty="0">
                <a:latin typeface="Calibri"/>
                <a:cs typeface="Calibri"/>
              </a:rPr>
              <a:t>107 </a:t>
            </a:r>
            <a:r>
              <a:rPr sz="2000" spc="-5" dirty="0">
                <a:latin typeface="Calibri"/>
                <a:cs typeface="Calibri"/>
              </a:rPr>
              <a:t>operations– </a:t>
            </a:r>
            <a:r>
              <a:rPr sz="2000" b="1" spc="-5" dirty="0">
                <a:latin typeface="Calibri"/>
                <a:cs typeface="Calibri"/>
              </a:rPr>
              <a:t>e.g, </a:t>
            </a:r>
            <a:r>
              <a:rPr sz="2000" spc="-5" dirty="0">
                <a:latin typeface="Calibri"/>
                <a:cs typeface="Calibri"/>
              </a:rPr>
              <a:t>entry </a:t>
            </a:r>
            <a:r>
              <a:rPr sz="2000" dirty="0">
                <a:latin typeface="Calibri"/>
                <a:cs typeface="Calibri"/>
              </a:rPr>
              <a:t>into </a:t>
            </a:r>
            <a:r>
              <a:rPr sz="2000" spc="-5" dirty="0">
                <a:latin typeface="Calibri"/>
                <a:cs typeface="Calibri"/>
              </a:rPr>
              <a:t>controlled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airspace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4405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 Architecture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59569" y="954088"/>
            <a:ext cx="8610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9160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8"/>
          <a:stretch/>
        </p:blipFill>
        <p:spPr>
          <a:xfrm>
            <a:off x="6904217" y="3054635"/>
            <a:ext cx="2131727" cy="16055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64" y="223153"/>
            <a:ext cx="9143999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Enabling Future Opportunities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5469" y="1183666"/>
            <a:ext cx="5003830" cy="48970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UAS could safely prototype technology that will revolutionize flight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Automation &amp; Flight Controls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</a:t>
            </a:r>
            <a:r>
              <a:rPr lang="en-US" altLang="en-US" dirty="0" smtClean="0">
                <a:solidFill>
                  <a:schemeClr val="tx1"/>
                </a:solidFill>
              </a:rPr>
              <a:t>assenger carrying, highly-automated aircraft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Private Funding vs. Govt. R&amp;D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Planning Workshop for Automation Strategy – Planned Steps to Future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Collaboration FAA, NASA, industry, academia, </a:t>
            </a:r>
            <a:r>
              <a:rPr lang="en-US" altLang="en-US" dirty="0" smtClean="0">
                <a:solidFill>
                  <a:schemeClr val="tx1"/>
                </a:solidFill>
              </a:rPr>
              <a:t>municipalities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ber-flying-car-626x4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00" y="890493"/>
            <a:ext cx="3111109" cy="2022719"/>
          </a:xfrm>
          <a:prstGeom prst="rect">
            <a:avLst/>
          </a:prstGeom>
        </p:spPr>
      </p:pic>
      <p:pic>
        <p:nvPicPr>
          <p:cNvPr id="7" name="Content Placeholder 3" descr="Joby_Aviation_Flying_Car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5961" r="2654" b="25618"/>
          <a:stretch/>
        </p:blipFill>
        <p:spPr bwMode="auto">
          <a:xfrm>
            <a:off x="5893433" y="1923886"/>
            <a:ext cx="3151414" cy="118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 descr="161020184223-airbus-flying-car-4-780x439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1142"/>
          <a:stretch>
            <a:fillRect/>
          </a:stretch>
        </p:blipFill>
        <p:spPr bwMode="auto">
          <a:xfrm>
            <a:off x="4979624" y="2892262"/>
            <a:ext cx="2190825" cy="119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1" y="4043181"/>
            <a:ext cx="2201321" cy="1468281"/>
          </a:xfrm>
          <a:prstGeom prst="rect">
            <a:avLst/>
          </a:prstGeom>
        </p:spPr>
      </p:pic>
      <p:pic>
        <p:nvPicPr>
          <p:cNvPr id="11" name="Content Placeholder 3" descr="ehang 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13336" r="21162" b="13336"/>
          <a:stretch/>
        </p:blipFill>
        <p:spPr bwMode="auto">
          <a:xfrm>
            <a:off x="7126379" y="4441797"/>
            <a:ext cx="1874412" cy="148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260" y="303311"/>
            <a:ext cx="9143999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Future Technology Opportunities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4847573" cy="48970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UAS will safely prototype technology that will revolutionize flight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Automation &amp; Flight Control Technology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Auto Collision Avoidance - Air/Ground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Automatic Landing Systems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Refuse to Crash Logic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Propulsion Systems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Passenger carrying, highly automated aircraft </a:t>
            </a:r>
          </a:p>
        </p:txBody>
      </p:sp>
      <p:pic>
        <p:nvPicPr>
          <p:cNvPr id="22532" name="Picture 9" descr="C:\Users\Lowell\AppData\Local\Temp\Low\Domino Web Access\ProPilot_Greg_Ir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r="31215"/>
          <a:stretch>
            <a:fillRect/>
          </a:stretch>
        </p:blipFill>
        <p:spPr bwMode="auto">
          <a:xfrm>
            <a:off x="5445127" y="947111"/>
            <a:ext cx="3387725" cy="249513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Modalnode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581400"/>
            <a:ext cx="3429000" cy="244449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EVTOL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79" y="6036015"/>
            <a:ext cx="7244445" cy="656616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https://youtu.be/BSFVvhQP7ws</a:t>
            </a:r>
            <a:r>
              <a:rPr lang="en-US" sz="1600" dirty="0"/>
              <a:t> </a:t>
            </a:r>
            <a:r>
              <a:rPr lang="en-US" sz="1600" dirty="0" smtClean="0"/>
              <a:t>            </a:t>
            </a:r>
            <a:r>
              <a:rPr lang="en-US" sz="1600" dirty="0" smtClean="0">
                <a:hlinkClick r:id="rId3"/>
              </a:rPr>
              <a:t>https://youtu.be/ohig71bwRUE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7035"/>
            <a:ext cx="4456856" cy="324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/>
          <a:stretch/>
        </p:blipFill>
        <p:spPr>
          <a:xfrm>
            <a:off x="4876800" y="930370"/>
            <a:ext cx="3627676" cy="2281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3" y="3177702"/>
            <a:ext cx="4572000" cy="2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96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77790</TotalTime>
  <Words>392</Words>
  <Application>Microsoft Office PowerPoint</Application>
  <PresentationFormat>On-screen Show (4:3)</PresentationFormat>
  <Paragraphs>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Theme1</vt:lpstr>
      <vt:lpstr>FAA Building Blocks Leading to UAS Integration  Emerging Trends </vt:lpstr>
      <vt:lpstr>UAS Traffic Management (UTM) Concept</vt:lpstr>
      <vt:lpstr>What is UTM?</vt:lpstr>
      <vt:lpstr>UTM Principles &amp; Services for Safe Integration</vt:lpstr>
      <vt:lpstr>Value of UTM</vt:lpstr>
      <vt:lpstr>UTM Architecture</vt:lpstr>
      <vt:lpstr>Enabling Future Opportunities</vt:lpstr>
      <vt:lpstr>Future Technology Opportunities</vt:lpstr>
      <vt:lpstr>Many EVTOL Concepts</vt:lpstr>
      <vt:lpstr>Uber – Future Transportation</vt:lpstr>
      <vt:lpstr>Ehang From China</vt:lpstr>
      <vt:lpstr>Airbus From Europe</vt:lpstr>
      <vt:lpstr>Joby – from USA</vt:lpstr>
      <vt:lpstr>Evolo - Germany</vt:lpstr>
    </vt:vector>
  </TitlesOfParts>
  <Company>FAA/AVS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Alvin Brunner (FAA);Mark Foisy (FAA)</dc:creator>
  <cp:lastModifiedBy>Larrow, Jarrett (FAA)</cp:lastModifiedBy>
  <cp:revision>680</cp:revision>
  <cp:lastPrinted>2017-09-29T15:15:07Z</cp:lastPrinted>
  <dcterms:created xsi:type="dcterms:W3CDTF">2014-01-10T13:44:09Z</dcterms:created>
  <dcterms:modified xsi:type="dcterms:W3CDTF">2017-11-06T17:50:52Z</dcterms:modified>
</cp:coreProperties>
</file>